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</p:sldMasterIdLst>
  <p:notesMasterIdLst>
    <p:notesMasterId r:id="rId5"/>
  </p:notesMasterIdLst>
  <p:handoutMasterIdLst>
    <p:handoutMasterId r:id="rId6"/>
  </p:handoutMasterIdLst>
  <p:sldIdLst>
    <p:sldId id="1064" r:id="rId2"/>
    <p:sldId id="1065" r:id="rId3"/>
    <p:sldId id="1066" r:id="rId4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FF"/>
    <a:srgbClr val="FFFF99"/>
    <a:srgbClr val="00CC00"/>
    <a:srgbClr val="00FF00"/>
    <a:srgbClr val="FFCF01"/>
    <a:srgbClr val="E7BB01"/>
    <a:srgbClr val="FFFF00"/>
    <a:srgbClr val="B000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2712" autoAdjust="0"/>
  </p:normalViewPr>
  <p:slideViewPr>
    <p:cSldViewPr>
      <p:cViewPr varScale="1">
        <p:scale>
          <a:sx n="55" d="100"/>
          <a:sy n="55" d="100"/>
        </p:scale>
        <p:origin x="3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80" y="1278"/>
      </p:cViewPr>
      <p:guideLst>
        <p:guide orient="horz" pos="3128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8250" y="1"/>
            <a:ext cx="288925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520D33-D316-4875-8A71-9CA55B0ECE04}" type="datetimeFigureOut">
              <a:rPr lang="en-US"/>
              <a:pPr>
                <a:defRPr/>
              </a:pPr>
              <a:t>2/9/2018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D08D20F-1BA1-40D2-BDC8-2E2330AEA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2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8250" y="1"/>
            <a:ext cx="288925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C2EDEF-8A83-4083-8A2E-D54303A534A5}" type="datetimeFigureOut">
              <a:rPr lang="zh-TW" altLang="en-US"/>
              <a:pPr>
                <a:defRPr/>
              </a:pPr>
              <a:t>2018/2/9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750" y="4716464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2C5BFE1-3EAE-464D-9B28-F4E3B87288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581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C5BFE1-3EAE-464D-9B28-F4E3B8728834}" type="slidenum">
              <a:rPr lang="zh-TW" altLang="en-US" smtClean="0"/>
              <a:pPr>
                <a:defRPr/>
              </a:pPr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93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C5BFE1-3EAE-464D-9B28-F4E3B8728834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93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C5BFE1-3EAE-464D-9B28-F4E3B8728834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2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77050" y="6356350"/>
            <a:ext cx="2209800" cy="457200"/>
          </a:xfrm>
          <a:prstGeom prst="foldedCorner">
            <a:avLst>
              <a:gd name="adj" fmla="val 29348"/>
            </a:avLst>
          </a:prstGeom>
          <a:solidFill>
            <a:srgbClr val="0000FF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zh-TW" sz="2400" dirty="0">
              <a:solidFill>
                <a:schemeClr val="bg1"/>
              </a:solidFill>
              <a:ea typeface="新細明體" pitchFamily="18" charset="-12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1773128"/>
            <a:ext cx="7556500" cy="646331"/>
          </a:xfrm>
        </p:spPr>
        <p:txBody>
          <a:bodyPr anchor="ctr" anchorCtr="1"/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213100"/>
            <a:ext cx="6440487" cy="2376488"/>
          </a:xfrm>
        </p:spPr>
        <p:txBody>
          <a:bodyPr anchor="ctr"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356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9613" y="6356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32363" y="6356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FA5D1-10A6-43B3-B5C0-0CFF5476142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Picture 2" descr="C:\Users\cyclopis\Desktop\PNSTL2拷貝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6" y="6391496"/>
            <a:ext cx="2166284" cy="40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9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3128"/>
            <a:ext cx="7954479" cy="646331"/>
          </a:xfrm>
        </p:spPr>
        <p:txBody>
          <a:bodyPr anchor="ctr" anchorCtr="1"/>
          <a:lstStyle>
            <a:lvl1pPr>
              <a:defRPr sz="3600">
                <a:solidFill>
                  <a:srgbClr val="CC0066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3356768"/>
            <a:ext cx="7954478" cy="2376488"/>
          </a:xfrm>
        </p:spPr>
        <p:txBody>
          <a:bodyPr anchor="ctr"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pic>
        <p:nvPicPr>
          <p:cNvPr id="8" name="Picture 2" descr="C:\Users\cyclopis\Desktop\PNSTL2拷貝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6" y="6391496"/>
            <a:ext cx="2166284" cy="40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7954686" y="0"/>
            <a:ext cx="270788" cy="685800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225474" y="0"/>
            <a:ext cx="918526" cy="6858000"/>
          </a:xfrm>
          <a:prstGeom prst="rect">
            <a:avLst/>
          </a:prstGeom>
          <a:solidFill>
            <a:srgbClr val="015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-1" y="6514802"/>
            <a:ext cx="7954687" cy="343198"/>
          </a:xfrm>
          <a:prstGeom prst="rect">
            <a:avLst/>
          </a:prstGeom>
          <a:solidFill>
            <a:srgbClr val="FFBE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4" descr="C:\Users\cyclopis\Desktop\ptt範本\22204107 - 複製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1" r="9124" b="31865"/>
          <a:stretch/>
        </p:blipFill>
        <p:spPr bwMode="auto">
          <a:xfrm>
            <a:off x="7954686" y="899196"/>
            <a:ext cx="1189313" cy="24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3125589" y="6482480"/>
            <a:ext cx="4830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TW" sz="14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Photonics</a:t>
            </a:r>
            <a:r>
              <a:rPr lang="zh-TW" altLang="en-US" sz="1400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TW" sz="14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zh-TW" altLang="en-US" sz="14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TW" sz="14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Nano-Science &amp; </a:t>
            </a:r>
            <a:r>
              <a:rPr lang="en-US" altLang="zh-TW" sz="14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Technology </a:t>
            </a:r>
            <a:r>
              <a:rPr lang="en-US" altLang="zh-TW" sz="14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Laboratory</a:t>
            </a:r>
          </a:p>
        </p:txBody>
      </p:sp>
      <p:pic>
        <p:nvPicPr>
          <p:cNvPr id="14" name="Picture 8" descr="C:\Users\cyclopis\Desktop\未命名 -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64994" y="4420365"/>
            <a:ext cx="2990273" cy="11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cyclopis\Desktop\ptt範本\校徽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72"/>
          <a:stretch/>
        </p:blipFill>
        <p:spPr bwMode="auto">
          <a:xfrm>
            <a:off x="8266702" y="81527"/>
            <a:ext cx="829102" cy="73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cyclopis\Desktop\圖片7.jp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r="1726"/>
          <a:stretch/>
        </p:blipFill>
        <p:spPr bwMode="auto">
          <a:xfrm>
            <a:off x="-209" y="0"/>
            <a:ext cx="7954688" cy="89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8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Wingdings" pitchFamily="2" charset="2"/>
              <a:buChar char="Ø"/>
              <a:defRPr/>
            </a:lvl2pPr>
            <a:lvl3pPr marL="1143000" indent="-228600">
              <a:buFont typeface="Wingdings" pitchFamily="2" charset="2"/>
              <a:buChar char="u"/>
              <a:defRPr/>
            </a:lvl3pPr>
            <a:lvl4pPr marL="1600200" indent="-228600">
              <a:buFont typeface="Wingdings" pitchFamily="2" charset="2"/>
              <a:buChar char="l"/>
              <a:defRPr sz="1800"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E85A0-418A-4FE7-B255-4CB0BB5DB5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123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Wingdings" pitchFamily="2" charset="2"/>
              <a:buChar char="Ø"/>
              <a:defRPr/>
            </a:lvl2pPr>
            <a:lvl3pPr marL="1143000" indent="-228600">
              <a:buFont typeface="Wingdings" pitchFamily="2" charset="2"/>
              <a:buChar char="u"/>
              <a:defRPr/>
            </a:lvl3pPr>
            <a:lvl4pPr marL="1600200" indent="-228600">
              <a:buFont typeface="Wingdings" pitchFamily="2" charset="2"/>
              <a:buChar char="l"/>
              <a:defRPr sz="1800"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354763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E85A0-418A-4FE7-B255-4CB0BB5DB5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矩形 6"/>
          <p:cNvSpPr/>
          <p:nvPr userDrawn="1"/>
        </p:nvSpPr>
        <p:spPr>
          <a:xfrm>
            <a:off x="6804248" y="6309320"/>
            <a:ext cx="2339752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32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79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A3DD6-43F2-4EC1-B6EF-E7C4E55327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620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354763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E85A0-418A-4FE7-B255-4CB0BB5DB5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矩形 6"/>
          <p:cNvSpPr/>
          <p:nvPr userDrawn="1"/>
        </p:nvSpPr>
        <p:spPr>
          <a:xfrm>
            <a:off x="6804248" y="6309320"/>
            <a:ext cx="2339752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61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0825" y="835025"/>
            <a:ext cx="4244975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835025"/>
            <a:ext cx="4244975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8FA03-8006-4036-9D9F-5182DA5870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3397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835025"/>
            <a:ext cx="864235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3547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FF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3547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FF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32363" y="63547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FF"/>
                </a:solidFill>
                <a:latin typeface="+mn-lt"/>
              </a:defRPr>
            </a:lvl1pPr>
          </a:lstStyle>
          <a:p>
            <a:pPr>
              <a:defRPr/>
            </a:pPr>
            <a:fld id="{D14DF9A8-1D4A-497B-8D4A-6CBE9C32711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3663" y="45463"/>
            <a:ext cx="8936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76200" y="646113"/>
            <a:ext cx="8991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 sz="2400"/>
          </a:p>
        </p:txBody>
      </p:sp>
      <p:sp>
        <p:nvSpPr>
          <p:cNvPr id="9" name="AutoShape 7"/>
          <p:cNvSpPr>
            <a:spLocks noChangeArrowheads="1"/>
          </p:cNvSpPr>
          <p:nvPr userDrawn="1"/>
        </p:nvSpPr>
        <p:spPr bwMode="auto">
          <a:xfrm>
            <a:off x="6877050" y="6356350"/>
            <a:ext cx="2209800" cy="457200"/>
          </a:xfrm>
          <a:prstGeom prst="foldedCorner">
            <a:avLst>
              <a:gd name="adj" fmla="val 29348"/>
            </a:avLst>
          </a:prstGeom>
          <a:solidFill>
            <a:srgbClr val="0000FF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 smtClean="0">
              <a:solidFill>
                <a:schemeClr val="bg1"/>
              </a:solidFill>
              <a:ea typeface="新細明體" pitchFamily="18" charset="-120"/>
            </a:endParaRPr>
          </a:p>
        </p:txBody>
      </p:sp>
      <p:pic>
        <p:nvPicPr>
          <p:cNvPr id="13" name="Picture 2" descr="C:\Users\cyclopis\Desktop\PNSTL2拷貝2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6" y="6391496"/>
            <a:ext cx="2166284" cy="40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48" r:id="rId2"/>
    <p:sldLayoutId id="2147484011" r:id="rId3"/>
    <p:sldLayoutId id="2147484049" r:id="rId4"/>
    <p:sldLayoutId id="2147484022" r:id="rId5"/>
    <p:sldLayoutId id="2147484015" r:id="rId6"/>
    <p:sldLayoutId id="2147484050" r:id="rId7"/>
    <p:sldLayoutId id="214748401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00FF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00FF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00FF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00FF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00FF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00FF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00FF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00FF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 kumimoji="1" sz="28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Ø"/>
        <a:defRPr kumimoji="1" sz="2400">
          <a:solidFill>
            <a:srgbClr val="0000FF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l"/>
        <a:defRPr kumimoji="1" sz="2000">
          <a:solidFill>
            <a:srgbClr val="0000FF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n"/>
        <a:defRPr kumimoji="1" sz="2000">
          <a:solidFill>
            <a:srgbClr val="0000FF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u"/>
        <a:defRPr kumimoji="1" sz="1600">
          <a:solidFill>
            <a:srgbClr val="0000FF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q"/>
        <a:defRPr kumimoji="1" sz="1600">
          <a:solidFill>
            <a:srgbClr val="0000F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q"/>
        <a:defRPr kumimoji="1" sz="1600">
          <a:solidFill>
            <a:srgbClr val="0000F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q"/>
        <a:defRPr kumimoji="1" sz="1600">
          <a:solidFill>
            <a:srgbClr val="0000F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q"/>
        <a:defRPr kumimoji="1" sz="1600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54686" y="0"/>
            <a:ext cx="270788" cy="685800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8225474" y="0"/>
            <a:ext cx="918526" cy="6858000"/>
          </a:xfrm>
          <a:prstGeom prst="rect">
            <a:avLst/>
          </a:prstGeom>
          <a:solidFill>
            <a:srgbClr val="015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-209" y="1556792"/>
            <a:ext cx="7954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Title</a:t>
            </a:r>
            <a:endParaRPr lang="en-US" altLang="zh-TW" b="1" i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" y="6514802"/>
            <a:ext cx="7954687" cy="343198"/>
          </a:xfrm>
          <a:prstGeom prst="rect">
            <a:avLst/>
          </a:prstGeom>
          <a:solidFill>
            <a:srgbClr val="FFBE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4" descr="C:\Users\cyclopis\Desktop\ptt範本\22204107 - 複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1" r="9124" b="31865"/>
          <a:stretch/>
        </p:blipFill>
        <p:spPr bwMode="auto">
          <a:xfrm>
            <a:off x="7954686" y="899196"/>
            <a:ext cx="1189313" cy="24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3125589" y="6482480"/>
            <a:ext cx="4830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TW" sz="14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Photonics</a:t>
            </a:r>
            <a:r>
              <a:rPr lang="zh-TW" altLang="en-US" sz="1400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TW" sz="14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zh-TW" altLang="en-US" sz="14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TW" sz="14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Nano-Science &amp; </a:t>
            </a:r>
            <a:r>
              <a:rPr lang="en-US" altLang="zh-TW" sz="14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Technology </a:t>
            </a:r>
            <a:r>
              <a:rPr lang="en-US" altLang="zh-TW" sz="14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Laboratory</a:t>
            </a:r>
          </a:p>
        </p:txBody>
      </p:sp>
      <p:pic>
        <p:nvPicPr>
          <p:cNvPr id="337928" name="Picture 8" descr="C:\Users\cyclopis\Desktop\未命名 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64994" y="4420365"/>
            <a:ext cx="2990273" cy="11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26" name="Picture 6" descr="C:\Users\cyclopis\Desktop\ptt範本\校徽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72"/>
          <a:stretch/>
        </p:blipFill>
        <p:spPr bwMode="auto">
          <a:xfrm>
            <a:off x="8266702" y="81527"/>
            <a:ext cx="829102" cy="73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971" name="Picture 3" descr="C:\Users\cyclopis\Desktop\圖片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r="1726"/>
          <a:stretch/>
        </p:blipFill>
        <p:spPr bwMode="auto">
          <a:xfrm>
            <a:off x="-209" y="0"/>
            <a:ext cx="7954688" cy="89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503487" y="3651121"/>
            <a:ext cx="702084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" b="1" dirty="0" smtClean="0">
                <a:solidFill>
                  <a:srgbClr val="0000FF"/>
                </a:solidFill>
                <a:latin typeface="+mj-lt"/>
              </a:rPr>
              <a:t>Reporter: Your Name</a:t>
            </a:r>
            <a:endParaRPr lang="zh-TW" altLang="zh-TW" sz="1700" b="1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5" name="Text Box 5132"/>
          <p:cNvSpPr txBox="1">
            <a:spLocks noChangeArrowheads="1"/>
          </p:cNvSpPr>
          <p:nvPr/>
        </p:nvSpPr>
        <p:spPr bwMode="auto">
          <a:xfrm>
            <a:off x="503488" y="5156102"/>
            <a:ext cx="7020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TW" sz="1400" b="1" i="1" dirty="0">
                <a:solidFill>
                  <a:srgbClr val="009999"/>
                </a:solidFill>
                <a:latin typeface="+mj-lt"/>
              </a:rPr>
              <a:t>Graduate Institute of Applied Physics and Department of Physics,</a:t>
            </a:r>
          </a:p>
          <a:p>
            <a:r>
              <a:rPr lang="en-US" altLang="zh-TW" sz="1400" b="1" i="1" dirty="0">
                <a:solidFill>
                  <a:srgbClr val="009999"/>
                </a:solidFill>
                <a:latin typeface="+mj-lt"/>
              </a:rPr>
              <a:t>National Taiwan University, Taiwan </a:t>
            </a:r>
            <a:endParaRPr lang="en-US" altLang="zh-TW" sz="1400" b="1" i="1" dirty="0" smtClean="0">
              <a:solidFill>
                <a:srgbClr val="009999"/>
              </a:solidFill>
              <a:latin typeface="+mj-lt"/>
            </a:endParaRPr>
          </a:p>
          <a:p>
            <a:r>
              <a:rPr lang="en-US" altLang="zh-TW" sz="1400" b="1" i="1" dirty="0">
                <a:solidFill>
                  <a:srgbClr val="009999"/>
                </a:solidFill>
                <a:latin typeface="+mj-lt"/>
              </a:rPr>
              <a:t>Research Center for Applied Sciences, </a:t>
            </a:r>
            <a:r>
              <a:rPr lang="en-US" altLang="zh-TW" sz="1400" b="1" i="1" dirty="0" err="1">
                <a:solidFill>
                  <a:srgbClr val="009999"/>
                </a:solidFill>
                <a:latin typeface="+mj-lt"/>
              </a:rPr>
              <a:t>Acadamia</a:t>
            </a:r>
            <a:r>
              <a:rPr lang="en-US" altLang="zh-TW" sz="1400" b="1" i="1" dirty="0">
                <a:solidFill>
                  <a:srgbClr val="009999"/>
                </a:solidFill>
                <a:latin typeface="+mj-lt"/>
              </a:rPr>
              <a:t> </a:t>
            </a:r>
            <a:r>
              <a:rPr lang="en-US" altLang="zh-TW" sz="1400" b="1" i="1" dirty="0" err="1" smtClean="0">
                <a:solidFill>
                  <a:srgbClr val="009999"/>
                </a:solidFill>
                <a:latin typeface="+mj-lt"/>
              </a:rPr>
              <a:t>Sinica</a:t>
            </a:r>
            <a:r>
              <a:rPr lang="en-US" altLang="zh-TW" sz="1400" b="1" i="1" dirty="0" smtClean="0">
                <a:solidFill>
                  <a:srgbClr val="009999"/>
                </a:solidFill>
                <a:latin typeface="+mj-lt"/>
              </a:rPr>
              <a:t>, Taiwan</a:t>
            </a:r>
            <a:endParaRPr lang="zh-TW" altLang="zh-TW" sz="1400" b="1" i="1" dirty="0">
              <a:solidFill>
                <a:srgbClr val="009999"/>
              </a:solidFill>
              <a:latin typeface="+mj-lt"/>
            </a:endParaRPr>
          </a:p>
        </p:txBody>
      </p:sp>
      <p:sp>
        <p:nvSpPr>
          <p:cNvPr id="26" name="Text Box 5132"/>
          <p:cNvSpPr txBox="1">
            <a:spLocks noChangeArrowheads="1"/>
          </p:cNvSpPr>
          <p:nvPr/>
        </p:nvSpPr>
        <p:spPr bwMode="auto">
          <a:xfrm>
            <a:off x="0" y="6093296"/>
            <a:ext cx="795468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fld id="{DCC2F767-3578-44E8-BCB7-23E723D88FE8}" type="datetime3">
              <a:rPr kumimoji="0" lang="en-US" altLang="zh-TW" sz="1500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February 2018</a:t>
            </a:fld>
            <a:endParaRPr kumimoji="0" lang="zh-TW" altLang="zh-TW" sz="1500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03487" y="4810507"/>
            <a:ext cx="702084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" b="1" dirty="0" smtClean="0">
                <a:solidFill>
                  <a:srgbClr val="0000FF"/>
                </a:solidFill>
                <a:latin typeface="+mj-lt"/>
              </a:rPr>
              <a:t>Advisor: Din Ping Tsai</a:t>
            </a:r>
            <a:endParaRPr lang="zh-TW" altLang="zh-TW" sz="1700" b="1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8" name="Text Box 5132"/>
          <p:cNvSpPr txBox="1">
            <a:spLocks noChangeArrowheads="1"/>
          </p:cNvSpPr>
          <p:nvPr/>
        </p:nvSpPr>
        <p:spPr bwMode="auto">
          <a:xfrm>
            <a:off x="503487" y="4077072"/>
            <a:ext cx="70208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TW" sz="1400" b="1" i="1" dirty="0" smtClean="0">
                <a:solidFill>
                  <a:srgbClr val="009999"/>
                </a:solidFill>
                <a:latin typeface="+mj-lt"/>
              </a:rPr>
              <a:t>Graduate </a:t>
            </a:r>
            <a:r>
              <a:rPr lang="en-US" altLang="zh-TW" sz="1400" b="1" i="1" dirty="0">
                <a:solidFill>
                  <a:srgbClr val="009999"/>
                </a:solidFill>
                <a:latin typeface="+mj-lt"/>
              </a:rPr>
              <a:t>Institute of Applied </a:t>
            </a:r>
            <a:r>
              <a:rPr lang="en-US" altLang="zh-TW" sz="1400" b="1" i="1" dirty="0" smtClean="0">
                <a:solidFill>
                  <a:srgbClr val="009999"/>
                </a:solidFill>
                <a:latin typeface="+mj-lt"/>
              </a:rPr>
              <a:t>Physics </a:t>
            </a:r>
            <a:r>
              <a:rPr lang="en-US" altLang="zh-TW" sz="1400" b="1" i="1" dirty="0">
                <a:solidFill>
                  <a:srgbClr val="009999"/>
                </a:solidFill>
                <a:latin typeface="+mj-lt"/>
              </a:rPr>
              <a:t>and Department of Physics</a:t>
            </a:r>
            <a:r>
              <a:rPr lang="en-US" altLang="zh-TW" sz="1400" b="1" i="1" dirty="0" smtClean="0">
                <a:solidFill>
                  <a:srgbClr val="009999"/>
                </a:solidFill>
                <a:latin typeface="+mj-lt"/>
              </a:rPr>
              <a:t>, </a:t>
            </a:r>
          </a:p>
          <a:p>
            <a:r>
              <a:rPr lang="en-US" altLang="zh-TW" sz="1400" b="1" i="1" dirty="0" smtClean="0">
                <a:solidFill>
                  <a:srgbClr val="009999"/>
                </a:solidFill>
                <a:latin typeface="+mj-lt"/>
              </a:rPr>
              <a:t>National Taiwan University, Taiwan</a:t>
            </a:r>
            <a:r>
              <a:rPr lang="en-US" altLang="zh-TW" sz="1400" b="1" i="1" u="words" dirty="0" smtClean="0">
                <a:solidFill>
                  <a:srgbClr val="009999"/>
                </a:solidFill>
                <a:latin typeface="+mj-lt"/>
              </a:rPr>
              <a:t> </a:t>
            </a:r>
            <a:endParaRPr lang="zh-TW" altLang="zh-TW" sz="1400" b="1" i="1" dirty="0">
              <a:solidFill>
                <a:srgbClr val="0099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30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2" y="0"/>
            <a:ext cx="9144002" cy="1879958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29000">
                <a:srgbClr val="99CCF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000" dirty="0">
              <a:solidFill>
                <a:schemeClr val="tx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-209" y="1702549"/>
            <a:ext cx="914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Title</a:t>
            </a:r>
            <a:endParaRPr lang="en-US" altLang="zh-TW" b="1" i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" y="6514802"/>
            <a:ext cx="9144001" cy="343198"/>
          </a:xfrm>
          <a:prstGeom prst="rect">
            <a:avLst/>
          </a:prstGeom>
          <a:solidFill>
            <a:srgbClr val="FFBE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313213" y="6577607"/>
            <a:ext cx="4830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TW" sz="14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Photonics</a:t>
            </a:r>
            <a:r>
              <a:rPr lang="zh-TW" altLang="en-US" sz="1400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TW" sz="14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zh-TW" altLang="en-US" sz="14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TW" sz="14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Nano-Science &amp; </a:t>
            </a:r>
            <a:r>
              <a:rPr lang="en-US" altLang="zh-TW" sz="14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Technology </a:t>
            </a:r>
            <a:r>
              <a:rPr lang="en-US" altLang="zh-TW" sz="14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Laboratory</a:t>
            </a:r>
          </a:p>
        </p:txBody>
      </p:sp>
      <p:pic>
        <p:nvPicPr>
          <p:cNvPr id="337926" name="Picture 6" descr="C:\Users\cyclopis\Desktop\ptt範本\校徽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72"/>
          <a:stretch/>
        </p:blipFill>
        <p:spPr bwMode="auto">
          <a:xfrm>
            <a:off x="-4423" y="6146731"/>
            <a:ext cx="829102" cy="73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1007543" y="3651121"/>
            <a:ext cx="702084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" b="1" dirty="0" smtClean="0">
                <a:solidFill>
                  <a:srgbClr val="0000FF"/>
                </a:solidFill>
                <a:latin typeface="+mj-lt"/>
              </a:rPr>
              <a:t>Reporter: Your Name</a:t>
            </a:r>
            <a:endParaRPr lang="zh-TW" altLang="zh-TW" sz="1700" b="1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5" name="Text Box 5132"/>
          <p:cNvSpPr txBox="1">
            <a:spLocks noChangeArrowheads="1"/>
          </p:cNvSpPr>
          <p:nvPr/>
        </p:nvSpPr>
        <p:spPr bwMode="auto">
          <a:xfrm>
            <a:off x="1007544" y="5156102"/>
            <a:ext cx="7020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TW" sz="1400" b="1" i="1" dirty="0">
                <a:solidFill>
                  <a:srgbClr val="009999"/>
                </a:solidFill>
                <a:latin typeface="+mj-lt"/>
              </a:rPr>
              <a:t>Graduate Institute of Applied Physics and Department of Physics,</a:t>
            </a:r>
          </a:p>
          <a:p>
            <a:r>
              <a:rPr lang="en-US" altLang="zh-TW" sz="1400" b="1" i="1" dirty="0">
                <a:solidFill>
                  <a:srgbClr val="009999"/>
                </a:solidFill>
                <a:latin typeface="+mj-lt"/>
              </a:rPr>
              <a:t>National Taiwan University, Taiwan </a:t>
            </a:r>
            <a:endParaRPr lang="en-US" altLang="zh-TW" sz="1400" b="1" i="1" dirty="0" smtClean="0">
              <a:solidFill>
                <a:srgbClr val="009999"/>
              </a:solidFill>
              <a:latin typeface="+mj-lt"/>
            </a:endParaRPr>
          </a:p>
          <a:p>
            <a:r>
              <a:rPr lang="en-US" altLang="zh-TW" sz="1400" b="1" i="1" dirty="0">
                <a:solidFill>
                  <a:srgbClr val="009999"/>
                </a:solidFill>
                <a:latin typeface="+mj-lt"/>
              </a:rPr>
              <a:t>Research Center for Applied Sciences, </a:t>
            </a:r>
            <a:r>
              <a:rPr lang="en-US" altLang="zh-TW" sz="1400" b="1" i="1" dirty="0" err="1">
                <a:solidFill>
                  <a:srgbClr val="009999"/>
                </a:solidFill>
                <a:latin typeface="+mj-lt"/>
              </a:rPr>
              <a:t>Acadamia</a:t>
            </a:r>
            <a:r>
              <a:rPr lang="en-US" altLang="zh-TW" sz="1400" b="1" i="1" dirty="0">
                <a:solidFill>
                  <a:srgbClr val="009999"/>
                </a:solidFill>
                <a:latin typeface="+mj-lt"/>
              </a:rPr>
              <a:t> </a:t>
            </a:r>
            <a:r>
              <a:rPr lang="en-US" altLang="zh-TW" sz="1400" b="1" i="1" dirty="0" err="1" smtClean="0">
                <a:solidFill>
                  <a:srgbClr val="009999"/>
                </a:solidFill>
                <a:latin typeface="+mj-lt"/>
              </a:rPr>
              <a:t>Sinica</a:t>
            </a:r>
            <a:r>
              <a:rPr lang="en-US" altLang="zh-TW" sz="1400" b="1" i="1" dirty="0" smtClean="0">
                <a:solidFill>
                  <a:srgbClr val="009999"/>
                </a:solidFill>
                <a:latin typeface="+mj-lt"/>
              </a:rPr>
              <a:t>, Taiwan</a:t>
            </a:r>
            <a:endParaRPr lang="zh-TW" altLang="zh-TW" sz="1400" b="1" i="1" dirty="0">
              <a:solidFill>
                <a:srgbClr val="009999"/>
              </a:solidFill>
              <a:latin typeface="+mj-lt"/>
            </a:endParaRPr>
          </a:p>
        </p:txBody>
      </p:sp>
      <p:sp>
        <p:nvSpPr>
          <p:cNvPr id="26" name="Text Box 5132"/>
          <p:cNvSpPr txBox="1">
            <a:spLocks noChangeArrowheads="1"/>
          </p:cNvSpPr>
          <p:nvPr/>
        </p:nvSpPr>
        <p:spPr bwMode="auto">
          <a:xfrm>
            <a:off x="0" y="6093296"/>
            <a:ext cx="9144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fld id="{81EFB181-2A8E-4A61-9780-A4486E25BC0A}" type="datetime3">
              <a:rPr kumimoji="0" lang="en-US" altLang="zh-TW" sz="1500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February 2018</a:t>
            </a:fld>
            <a:endParaRPr kumimoji="0" lang="zh-TW" altLang="zh-TW" sz="1500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007543" y="4810507"/>
            <a:ext cx="702084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" b="1" dirty="0" smtClean="0">
                <a:solidFill>
                  <a:srgbClr val="0000FF"/>
                </a:solidFill>
                <a:latin typeface="+mj-lt"/>
              </a:rPr>
              <a:t>Advisor: Din Ping Tsai</a:t>
            </a:r>
            <a:endParaRPr lang="zh-TW" altLang="zh-TW" sz="1700" b="1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8" name="Text Box 5132"/>
          <p:cNvSpPr txBox="1">
            <a:spLocks noChangeArrowheads="1"/>
          </p:cNvSpPr>
          <p:nvPr/>
        </p:nvSpPr>
        <p:spPr bwMode="auto">
          <a:xfrm>
            <a:off x="1007543" y="4077072"/>
            <a:ext cx="70208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TW" sz="1400" b="1" i="1" dirty="0" smtClean="0">
                <a:solidFill>
                  <a:srgbClr val="009999"/>
                </a:solidFill>
                <a:latin typeface="+mj-lt"/>
              </a:rPr>
              <a:t>Graduate </a:t>
            </a:r>
            <a:r>
              <a:rPr lang="en-US" altLang="zh-TW" sz="1400" b="1" i="1" dirty="0">
                <a:solidFill>
                  <a:srgbClr val="009999"/>
                </a:solidFill>
                <a:latin typeface="+mj-lt"/>
              </a:rPr>
              <a:t>Institute of Applied </a:t>
            </a:r>
            <a:r>
              <a:rPr lang="en-US" altLang="zh-TW" sz="1400" b="1" i="1" dirty="0" smtClean="0">
                <a:solidFill>
                  <a:srgbClr val="009999"/>
                </a:solidFill>
                <a:latin typeface="+mj-lt"/>
              </a:rPr>
              <a:t>Physics </a:t>
            </a:r>
            <a:r>
              <a:rPr lang="en-US" altLang="zh-TW" sz="1400" b="1" i="1" dirty="0">
                <a:solidFill>
                  <a:srgbClr val="009999"/>
                </a:solidFill>
                <a:latin typeface="+mj-lt"/>
              </a:rPr>
              <a:t>and Department of Physics</a:t>
            </a:r>
            <a:r>
              <a:rPr lang="en-US" altLang="zh-TW" sz="1400" b="1" i="1" dirty="0" smtClean="0">
                <a:solidFill>
                  <a:srgbClr val="009999"/>
                </a:solidFill>
                <a:latin typeface="+mj-lt"/>
              </a:rPr>
              <a:t>, </a:t>
            </a:r>
          </a:p>
          <a:p>
            <a:r>
              <a:rPr lang="en-US" altLang="zh-TW" sz="1400" b="1" i="1" dirty="0" smtClean="0">
                <a:solidFill>
                  <a:srgbClr val="009999"/>
                </a:solidFill>
                <a:latin typeface="+mj-lt"/>
              </a:rPr>
              <a:t>National Taiwan University, Taiwan</a:t>
            </a:r>
            <a:r>
              <a:rPr lang="en-US" altLang="zh-TW" sz="1400" b="1" i="1" u="words" dirty="0" smtClean="0">
                <a:solidFill>
                  <a:srgbClr val="009999"/>
                </a:solidFill>
                <a:latin typeface="+mj-lt"/>
              </a:rPr>
              <a:t> </a:t>
            </a:r>
            <a:endParaRPr lang="zh-TW" altLang="zh-TW" sz="1400" b="1" i="1" dirty="0">
              <a:solidFill>
                <a:srgbClr val="009999"/>
              </a:solidFill>
              <a:latin typeface="+mj-lt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05498" y="6475170"/>
            <a:ext cx="3334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National Taiwan University</a:t>
            </a:r>
          </a:p>
        </p:txBody>
      </p:sp>
    </p:spTree>
    <p:extLst>
      <p:ext uri="{BB962C8B-B14F-4D97-AF65-F5344CB8AC3E}">
        <p14:creationId xmlns:p14="http://schemas.microsoft.com/office/powerpoint/2010/main" val="37814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C:\Users\PNSTL\Desktop\未命名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542">
            <a:off x="2502976" y="1364272"/>
            <a:ext cx="6493843" cy="431819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文字方塊 6"/>
          <p:cNvSpPr txBox="1"/>
          <p:nvPr/>
        </p:nvSpPr>
        <p:spPr>
          <a:xfrm>
            <a:off x="26150" y="155679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400" b="1" dirty="0" smtClean="0">
                <a:solidFill>
                  <a:srgbClr val="0000FF"/>
                </a:solidFill>
                <a:latin typeface="Aharoni" pitchFamily="2" charset="-79"/>
                <a:ea typeface="新細明體" panose="02020500000000000000" pitchFamily="18" charset="-120"/>
                <a:cs typeface="Aharoni" pitchFamily="2" charset="-79"/>
              </a:rPr>
              <a:t>G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Aharoni" pitchFamily="2" charset="-79"/>
                <a:ea typeface="新細明體" panose="02020500000000000000" pitchFamily="18" charset="-120"/>
                <a:cs typeface="Aharoni" pitchFamily="2" charset="-79"/>
              </a:rPr>
              <a:t>o</a:t>
            </a:r>
            <a:r>
              <a:rPr kumimoji="0" lang="en-US" altLang="zh-TW" sz="2400" b="1" dirty="0" smtClean="0">
                <a:solidFill>
                  <a:srgbClr val="FFC000"/>
                </a:solidFill>
                <a:latin typeface="Aharoni" pitchFamily="2" charset="-79"/>
                <a:ea typeface="新細明體" panose="02020500000000000000" pitchFamily="18" charset="-120"/>
                <a:cs typeface="Aharoni" pitchFamily="2" charset="-79"/>
              </a:rPr>
              <a:t>o</a:t>
            </a:r>
            <a:r>
              <a:rPr kumimoji="0" lang="en-US" altLang="zh-TW" sz="2400" b="1" dirty="0" smtClean="0">
                <a:solidFill>
                  <a:srgbClr val="0000FF"/>
                </a:solidFill>
                <a:latin typeface="Aharoni" pitchFamily="2" charset="-79"/>
                <a:ea typeface="新細明體" panose="02020500000000000000" pitchFamily="18" charset="-120"/>
                <a:cs typeface="Aharoni" pitchFamily="2" charset="-79"/>
              </a:rPr>
              <a:t>g</a:t>
            </a:r>
            <a:r>
              <a:rPr kumimoji="0" lang="en-US" altLang="zh-TW" sz="2400" b="1" dirty="0" smtClean="0">
                <a:solidFill>
                  <a:srgbClr val="00B050"/>
                </a:solidFill>
                <a:latin typeface="Aharoni" pitchFamily="2" charset="-79"/>
                <a:ea typeface="新細明體" panose="02020500000000000000" pitchFamily="18" charset="-120"/>
                <a:cs typeface="Aharoni" pitchFamily="2" charset="-79"/>
              </a:rPr>
              <a:t>l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Aharoni" pitchFamily="2" charset="-79"/>
                <a:ea typeface="新細明體" panose="02020500000000000000" pitchFamily="18" charset="-120"/>
                <a:cs typeface="Aharoni" pitchFamily="2" charset="-79"/>
              </a:rPr>
              <a:t>e</a:t>
            </a:r>
            <a:r>
              <a:rPr kumimoji="0" lang="en-US" altLang="zh-TW" sz="2400" b="1" dirty="0" smtClean="0">
                <a:solidFill>
                  <a:prstClr val="black"/>
                </a:solidFill>
                <a:latin typeface="Aharoni" pitchFamily="2" charset="-79"/>
                <a:ea typeface="新細明體" panose="02020500000000000000" pitchFamily="18" charset="-120"/>
                <a:cs typeface="Aharoni" pitchFamily="2" charset="-79"/>
              </a:rPr>
              <a:t> : </a:t>
            </a:r>
            <a:r>
              <a:rPr kumimoji="0" lang="en-US" altLang="zh-TW" sz="2400" b="1" dirty="0" smtClean="0">
                <a:solidFill>
                  <a:srgbClr val="0000FF"/>
                </a:solidFill>
                <a:latin typeface="Aharoni" pitchFamily="2" charset="-79"/>
                <a:ea typeface="新細明體" panose="02020500000000000000" pitchFamily="18" charset="-120"/>
                <a:cs typeface="Aharoni" pitchFamily="2" charset="-79"/>
              </a:rPr>
              <a:t>P</a:t>
            </a:r>
            <a:r>
              <a:rPr kumimoji="0" lang="en-US" altLang="zh-TW" sz="2400" b="1" dirty="0" smtClean="0">
                <a:solidFill>
                  <a:srgbClr val="C00000"/>
                </a:solidFill>
                <a:latin typeface="Aharoni" pitchFamily="2" charset="-79"/>
                <a:ea typeface="新細明體" panose="02020500000000000000" pitchFamily="18" charset="-120"/>
                <a:cs typeface="Aharoni" pitchFamily="2" charset="-79"/>
              </a:rPr>
              <a:t>N</a:t>
            </a:r>
            <a:r>
              <a:rPr kumimoji="0" lang="en-US" altLang="zh-TW" sz="2400" b="1" dirty="0" smtClean="0">
                <a:solidFill>
                  <a:srgbClr val="FFC000"/>
                </a:solidFill>
                <a:latin typeface="Aharoni" pitchFamily="2" charset="-79"/>
                <a:ea typeface="新細明體" panose="02020500000000000000" pitchFamily="18" charset="-120"/>
                <a:cs typeface="Aharoni" pitchFamily="2" charset="-79"/>
              </a:rPr>
              <a:t>S</a:t>
            </a:r>
            <a:r>
              <a:rPr kumimoji="0" lang="en-US" altLang="zh-TW" sz="2400" b="1" dirty="0" smtClean="0">
                <a:solidFill>
                  <a:srgbClr val="00B050"/>
                </a:solidFill>
                <a:latin typeface="Aharoni" pitchFamily="2" charset="-79"/>
                <a:ea typeface="新細明體" panose="02020500000000000000" pitchFamily="18" charset="-120"/>
                <a:cs typeface="Aharoni" pitchFamily="2" charset="-79"/>
              </a:rPr>
              <a:t>T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Aharoni" pitchFamily="2" charset="-79"/>
                <a:ea typeface="新細明體" panose="02020500000000000000" pitchFamily="18" charset="-120"/>
                <a:cs typeface="Aharoni" pitchFamily="2" charset="-79"/>
              </a:rPr>
              <a:t>L</a:t>
            </a:r>
            <a:endParaRPr kumimoji="0" lang="zh-TW" altLang="en-US" sz="2400" b="1" dirty="0">
              <a:solidFill>
                <a:srgbClr val="FF0000"/>
              </a:solidFill>
              <a:latin typeface="Aharoni" pitchFamily="2" charset="-79"/>
              <a:ea typeface="新細明體" panose="02020500000000000000" pitchFamily="18" charset="-120"/>
              <a:cs typeface="Aharoni" pitchFamily="2" charset="-79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7772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5400" dirty="0" smtClean="0">
                <a:solidFill>
                  <a:srgbClr val="0000FF"/>
                </a:solidFill>
                <a:latin typeface="MV Boli" pitchFamily="2" charset="0"/>
                <a:ea typeface="新細明體" panose="02020500000000000000" pitchFamily="18" charset="-120"/>
                <a:cs typeface="MV Boli" pitchFamily="2" charset="0"/>
              </a:rPr>
              <a:t>Thanks for your attention!</a:t>
            </a:r>
            <a:endParaRPr kumimoji="0" lang="zh-TW" altLang="en-US" sz="5400" dirty="0">
              <a:solidFill>
                <a:srgbClr val="0000FF"/>
              </a:solidFill>
              <a:latin typeface="MV Boli" pitchFamily="2" charset="0"/>
              <a:ea typeface="新細明體" panose="02020500000000000000" pitchFamily="18" charset="-120"/>
              <a:cs typeface="MV Boli" pitchFamily="2" charset="0"/>
            </a:endParaRPr>
          </a:p>
        </p:txBody>
      </p:sp>
      <p:pic>
        <p:nvPicPr>
          <p:cNvPr id="305159" name="Picture 7" descr="C:\Users\PNSTL\Desktop\未命名2拷貝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16" r="40208"/>
          <a:stretch/>
        </p:blipFill>
        <p:spPr bwMode="auto">
          <a:xfrm>
            <a:off x="0" y="4240494"/>
            <a:ext cx="5292080" cy="264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NST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NSTL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NST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ST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ST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ST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ST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ST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ST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PNSTL</Template>
  <TotalTime>36576</TotalTime>
  <Words>128</Words>
  <Application>Microsoft Office PowerPoint</Application>
  <PresentationFormat>如螢幕大小 (4:3)</PresentationFormat>
  <Paragraphs>26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Aharoni</vt:lpstr>
      <vt:lpstr>新細明體</vt:lpstr>
      <vt:lpstr>標楷體</vt:lpstr>
      <vt:lpstr>Arial</vt:lpstr>
      <vt:lpstr>Calibri</vt:lpstr>
      <vt:lpstr>MV Boli</vt:lpstr>
      <vt:lpstr>Tahoma</vt:lpstr>
      <vt:lpstr>Times New Roman</vt:lpstr>
      <vt:lpstr>Wingdings</vt:lpstr>
      <vt:lpstr>PNSTL</vt:lpstr>
      <vt:lpstr>PowerPoint 簡報</vt:lpstr>
      <vt:lpstr>PowerPoint 簡報</vt:lpstr>
      <vt:lpstr>PowerPoint 簡報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PNSTL</dc:creator>
  <cp:lastModifiedBy>user</cp:lastModifiedBy>
  <cp:revision>1422</cp:revision>
  <dcterms:created xsi:type="dcterms:W3CDTF">2010-11-24T06:03:15Z</dcterms:created>
  <dcterms:modified xsi:type="dcterms:W3CDTF">2018-02-08T16:06:01Z</dcterms:modified>
</cp:coreProperties>
</file>